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84" r:id="rId9"/>
    <p:sldId id="265" r:id="rId10"/>
    <p:sldId id="267" r:id="rId11"/>
    <p:sldId id="268" r:id="rId12"/>
    <p:sldId id="269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70"/>
    </p:cViewPr>
  </p:sorterViewPr>
  <p:notesViewPr>
    <p:cSldViewPr>
      <p:cViewPr varScale="1">
        <p:scale>
          <a:sx n="57" d="100"/>
          <a:sy n="57" d="100"/>
        </p:scale>
        <p:origin x="-221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es\Documents\urban_forest\STRATUM\resource_structural\population_summary\PopulationSummaryPublic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es\Documents\urban_forest\STRATUM\resource_structural\population_summary\PopulationSummaryPubli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n-CA" sz="1800"/>
            </a:pPr>
            <a:r>
              <a:rPr lang="en-US" sz="1800"/>
              <a:t>Age Distribution of Trees</a:t>
            </a:r>
          </a:p>
        </c:rich>
      </c:tx>
      <c:layout>
        <c:manualLayout>
          <c:xMode val="edge"/>
          <c:yMode val="edge"/>
          <c:x val="0.2589546296296326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5132175648868"/>
          <c:y val="0.13379539337816146"/>
          <c:w val="0.75432909935020165"/>
          <c:h val="0.544293333333334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PopSummaryPublicZone11!$N$20:$V$20</c:f>
              <c:strCache>
                <c:ptCount val="9"/>
                <c:pt idx="0">
                  <c:v>0-8</c:v>
                </c:pt>
                <c:pt idx="1">
                  <c:v>8-15</c:v>
                </c:pt>
                <c:pt idx="2">
                  <c:v>15-30</c:v>
                </c:pt>
                <c:pt idx="3">
                  <c:v>30-46</c:v>
                </c:pt>
                <c:pt idx="4">
                  <c:v>46-61</c:v>
                </c:pt>
                <c:pt idx="5">
                  <c:v>62-76</c:v>
                </c:pt>
                <c:pt idx="6">
                  <c:v>76-91</c:v>
                </c:pt>
                <c:pt idx="7">
                  <c:v>91-107</c:v>
                </c:pt>
                <c:pt idx="8">
                  <c:v>&gt;107</c:v>
                </c:pt>
              </c:strCache>
            </c:strRef>
          </c:cat>
          <c:val>
            <c:numRef>
              <c:f>PopSummaryPublicZone11!$N$22:$V$22</c:f>
              <c:numCache>
                <c:formatCode>General</c:formatCode>
                <c:ptCount val="9"/>
                <c:pt idx="0">
                  <c:v>102.7540740771103</c:v>
                </c:pt>
                <c:pt idx="1">
                  <c:v>88.07489699146268</c:v>
                </c:pt>
                <c:pt idx="2">
                  <c:v>308.26222357704171</c:v>
                </c:pt>
                <c:pt idx="3">
                  <c:v>205.50814949993207</c:v>
                </c:pt>
                <c:pt idx="4">
                  <c:v>411.0162465171432</c:v>
                </c:pt>
                <c:pt idx="5">
                  <c:v>587.16589920043941</c:v>
                </c:pt>
                <c:pt idx="6">
                  <c:v>102.754070039978</c:v>
                </c:pt>
                <c:pt idx="7">
                  <c:v>58.716589920043951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911680"/>
        <c:axId val="137922048"/>
      </c:barChart>
      <c:catAx>
        <c:axId val="137911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US"/>
                  <a:t>Diameter at Breast Height (cm)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37922048"/>
        <c:crosses val="autoZero"/>
        <c:auto val="1"/>
        <c:lblAlgn val="ctr"/>
        <c:lblOffset val="100"/>
        <c:noMultiLvlLbl val="0"/>
      </c:catAx>
      <c:valAx>
        <c:axId val="137922048"/>
        <c:scaling>
          <c:orientation val="minMax"/>
          <c:max val="6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CA"/>
                </a:pPr>
                <a:r>
                  <a:rPr lang="en-US"/>
                  <a:t>Number of Trees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37911680"/>
        <c:crosses val="autoZero"/>
        <c:crossBetween val="between"/>
        <c:majorUnit val="20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n-CA" sz="1800"/>
            </a:pPr>
            <a:r>
              <a:rPr lang="en-US" sz="1800"/>
              <a:t>Species Mix</a:t>
            </a:r>
          </a:p>
        </c:rich>
      </c:tx>
      <c:layout>
        <c:manualLayout>
          <c:xMode val="edge"/>
          <c:yMode val="edge"/>
          <c:x val="0.43107870370370704"/>
          <c:y val="3.24075757575762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459876543209896E-3"/>
          <c:y val="0.14849445902595743"/>
          <c:w val="0.65488350930103101"/>
          <c:h val="0.65096717171717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PopSummaryPublicZone11!$N$7:$N$16</c:f>
              <c:strCache>
                <c:ptCount val="10"/>
                <c:pt idx="0">
                  <c:v>Norway maple</c:v>
                </c:pt>
                <c:pt idx="1">
                  <c:v>American elm</c:v>
                </c:pt>
                <c:pt idx="2">
                  <c:v>Linden</c:v>
                </c:pt>
                <c:pt idx="3">
                  <c:v>Littleleaf linden</c:v>
                </c:pt>
                <c:pt idx="4">
                  <c:v>Callery pear</c:v>
                </c:pt>
                <c:pt idx="5">
                  <c:v>Sycamore maple</c:v>
                </c:pt>
                <c:pt idx="6">
                  <c:v>Sugar maple</c:v>
                </c:pt>
                <c:pt idx="7">
                  <c:v>Northern red oak</c:v>
                </c:pt>
                <c:pt idx="8">
                  <c:v>Amur corktree</c:v>
                </c:pt>
                <c:pt idx="9">
                  <c:v>Other</c:v>
                </c:pt>
              </c:strCache>
            </c:strRef>
          </c:cat>
          <c:val>
            <c:numRef>
              <c:f>PopSummaryPublicZone11!$P$7:$P$16</c:f>
              <c:numCache>
                <c:formatCode>General</c:formatCode>
                <c:ptCount val="10"/>
                <c:pt idx="0">
                  <c:v>69.166667559224251</c:v>
                </c:pt>
                <c:pt idx="1">
                  <c:v>12.499999522526336</c:v>
                </c:pt>
                <c:pt idx="2">
                  <c:v>4.1666673223972905</c:v>
                </c:pt>
                <c:pt idx="3">
                  <c:v>4.1666673223972905</c:v>
                </c:pt>
                <c:pt idx="4">
                  <c:v>3.333332146651891</c:v>
                </c:pt>
                <c:pt idx="5">
                  <c:v>1.6666665317007634</c:v>
                </c:pt>
                <c:pt idx="6">
                  <c:v>1.6666665317007634</c:v>
                </c:pt>
                <c:pt idx="7">
                  <c:v>1.6666665317007634</c:v>
                </c:pt>
                <c:pt idx="8">
                  <c:v>1.6666665317007634</c:v>
                </c:pt>
                <c:pt idx="9">
                  <c:v>5.8333319442030307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777152"/>
        <c:axId val="137934720"/>
      </c:barChart>
      <c:valAx>
        <c:axId val="137934720"/>
        <c:scaling>
          <c:orientation val="minMax"/>
          <c:max val="8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CA" sz="1400"/>
                </a:pPr>
                <a:r>
                  <a:rPr lang="en-US" sz="1400" dirty="0" smtClean="0"/>
                  <a:t>Percent of Trees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37777152"/>
        <c:crosses val="autoZero"/>
        <c:crossBetween val="between"/>
        <c:majorUnit val="20"/>
      </c:valAx>
      <c:catAx>
        <c:axId val="1377771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37934720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C7B52-C41A-40BE-ACAA-44237F8F7798}" type="datetimeFigureOut">
              <a:rPr lang="en-US" smtClean="0"/>
              <a:pPr/>
              <a:t>10/7/2011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38CE3-727F-42F5-9D69-CE291D182B5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50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38CE3-727F-42F5-9D69-CE291D182B50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71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5CC68C-139E-448D-BAA9-764BC3F9C47A}" type="slidenum">
              <a:rPr lang="en-CA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AE5DE0-A4D7-4861-B3F4-81E384D164BF}" type="slidenum">
              <a:rPr lang="en-CA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2BFB66-81AA-468E-BAD5-46C331D9B264}" type="slidenum">
              <a:rPr lang="en-CA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C12290-9C81-4AB4-9FD8-57EC07459A1D}" type="slidenum">
              <a:rPr lang="en-CA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495800"/>
            <a:ext cx="5486400" cy="4114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742E-0012-4670-968A-705C80B5A373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F93C2A-2024-4928-85F0-E2BA3C700B9D}" type="slidenum">
              <a:rPr lang="en-CA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ECD171-45FE-4B3F-A58F-AC14AD5CA647}" type="slidenum">
              <a:rPr lang="en-CA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B4D7D7-DD5E-4A01-99AA-820A3AF968F5}" type="slidenum">
              <a:rPr lang="en-CA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38CE3-727F-42F5-9D69-CE291D182B50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32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.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D5E055-CF9E-4743-826B-7C072DB0EAE5}" type="slidenum">
              <a:rPr lang="en-CA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4E9CC1-A321-45A3-BB58-722C345D8760}" type="slidenum">
              <a:rPr lang="en-CA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38CE3-727F-42F5-9D69-CE291D182B50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281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38CE3-727F-42F5-9D69-CE291D182B50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471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C64C-DAA5-45BF-9A5B-FB4DA171B958}" type="datetimeFigureOut">
              <a:rPr lang="en-US" smtClean="0"/>
              <a:pPr/>
              <a:t>10/7/2011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8D2E-E6C1-42CF-873C-E9256F89EC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C64C-DAA5-45BF-9A5B-FB4DA171B958}" type="datetimeFigureOut">
              <a:rPr lang="en-US" smtClean="0"/>
              <a:pPr/>
              <a:t>10/7/2011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8D2E-E6C1-42CF-873C-E9256F89EC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C64C-DAA5-45BF-9A5B-FB4DA171B958}" type="datetimeFigureOut">
              <a:rPr lang="en-US" smtClean="0"/>
              <a:pPr/>
              <a:t>10/7/2011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8D2E-E6C1-42CF-873C-E9256F89EC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C64C-DAA5-45BF-9A5B-FB4DA171B958}" type="datetimeFigureOut">
              <a:rPr lang="en-US" smtClean="0"/>
              <a:pPr/>
              <a:t>10/7/2011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8D2E-E6C1-42CF-873C-E9256F89EC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C64C-DAA5-45BF-9A5B-FB4DA171B958}" type="datetimeFigureOut">
              <a:rPr lang="en-US" smtClean="0"/>
              <a:pPr/>
              <a:t>10/7/2011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8D2E-E6C1-42CF-873C-E9256F89EC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C64C-DAA5-45BF-9A5B-FB4DA171B958}" type="datetimeFigureOut">
              <a:rPr lang="en-US" smtClean="0"/>
              <a:pPr/>
              <a:t>10/7/2011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8D2E-E6C1-42CF-873C-E9256F89EC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C64C-DAA5-45BF-9A5B-FB4DA171B958}" type="datetimeFigureOut">
              <a:rPr lang="en-US" smtClean="0"/>
              <a:pPr/>
              <a:t>10/7/2011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8D2E-E6C1-42CF-873C-E9256F89EC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C64C-DAA5-45BF-9A5B-FB4DA171B958}" type="datetimeFigureOut">
              <a:rPr lang="en-US" smtClean="0"/>
              <a:pPr/>
              <a:t>10/7/2011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8D2E-E6C1-42CF-873C-E9256F89EC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C64C-DAA5-45BF-9A5B-FB4DA171B958}" type="datetimeFigureOut">
              <a:rPr lang="en-US" smtClean="0"/>
              <a:pPr/>
              <a:t>10/7/2011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8D2E-E6C1-42CF-873C-E9256F89EC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C64C-DAA5-45BF-9A5B-FB4DA171B958}" type="datetimeFigureOut">
              <a:rPr lang="en-US" smtClean="0"/>
              <a:pPr/>
              <a:t>10/7/2011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8D2E-E6C1-42CF-873C-E9256F89EC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C64C-DAA5-45BF-9A5B-FB4DA171B958}" type="datetimeFigureOut">
              <a:rPr lang="en-US" smtClean="0"/>
              <a:pPr/>
              <a:t>10/7/2011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8D2E-E6C1-42CF-873C-E9256F89EC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64C-DAA5-45BF-9A5B-FB4DA171B958}" type="datetimeFigureOut">
              <a:rPr lang="en-US" smtClean="0"/>
              <a:pPr/>
              <a:t>10/7/2011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E8D2E-E6C1-42CF-873C-E9256F89EC3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lifax_citadel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HRM Urban Forest Master Plan</a:t>
            </a:r>
            <a:endParaRPr lang="en-CA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C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communiti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9FFBE"/>
              </a:clrFrom>
              <a:clrTo>
                <a:srgbClr val="E9FFB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57288" y="428625"/>
            <a:ext cx="10410825" cy="65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UFMP Study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communiti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2938" y="428625"/>
            <a:ext cx="10777538" cy="65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10 Communities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communiti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2938" y="428625"/>
            <a:ext cx="10777538" cy="65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r>
              <a:rPr lang="en-US" b="1" dirty="0" smtClean="0"/>
              <a:t>111 </a:t>
            </a:r>
            <a:r>
              <a:rPr lang="en-US" b="1" dirty="0" err="1" smtClean="0"/>
              <a:t>Neighbourhoods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b="1" dirty="0" smtClean="0"/>
              <a:t>Four Scales of UF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>
                <a:ea typeface="+mn-ea"/>
                <a:cs typeface="+mn-cs"/>
              </a:rPr>
              <a:t>UFMP Study Area</a:t>
            </a:r>
            <a:endParaRPr lang="en-CA" sz="2400" b="1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CA" sz="3200" b="1" dirty="0" smtClean="0">
                <a:ea typeface="+mn-ea"/>
              </a:rPr>
              <a:t>   Community</a:t>
            </a:r>
            <a:endParaRPr lang="en-CA" sz="1400" b="1" dirty="0" smtClean="0">
              <a:ea typeface="+mn-ea"/>
            </a:endParaRPr>
          </a:p>
          <a:p>
            <a:pPr lvl="2" fontAlgn="auto">
              <a:spcAft>
                <a:spcPts val="0"/>
              </a:spcAft>
              <a:buNone/>
              <a:defRPr/>
            </a:pPr>
            <a:r>
              <a:rPr lang="en-CA" sz="3200" b="1" dirty="0" smtClean="0">
                <a:ea typeface="+mn-ea"/>
              </a:rPr>
              <a:t>   Neighbourhood</a:t>
            </a:r>
            <a:endParaRPr lang="en-CA" b="1" dirty="0" smtClean="0">
              <a:ea typeface="+mn-ea"/>
            </a:endParaRPr>
          </a:p>
          <a:p>
            <a:pPr lvl="3" fontAlgn="auto">
              <a:spcAft>
                <a:spcPts val="0"/>
              </a:spcAft>
              <a:buNone/>
              <a:defRPr/>
            </a:pPr>
            <a:r>
              <a:rPr lang="en-CA" sz="3200" b="1" dirty="0" smtClean="0">
                <a:ea typeface="+mn-ea"/>
              </a:rPr>
              <a:t>   Neighbourhood Division</a:t>
            </a:r>
            <a:endParaRPr lang="en-CA" sz="2400" b="1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7188" y="1439862"/>
            <a:ext cx="428625" cy="3571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2938" y="1935162"/>
            <a:ext cx="571500" cy="500063"/>
            <a:chOff x="1214414" y="5000636"/>
            <a:chExt cx="571504" cy="500066"/>
          </a:xfrm>
        </p:grpSpPr>
        <p:sp>
          <p:nvSpPr>
            <p:cNvPr id="6" name="Right Arrow 5"/>
            <p:cNvSpPr/>
            <p:nvPr/>
          </p:nvSpPr>
          <p:spPr>
            <a:xfrm>
              <a:off x="1214414" y="5143512"/>
              <a:ext cx="571504" cy="35719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4414" y="5000636"/>
              <a:ext cx="214313" cy="35719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071563" y="2544762"/>
            <a:ext cx="571500" cy="500063"/>
            <a:chOff x="1214414" y="5000636"/>
            <a:chExt cx="571504" cy="500066"/>
          </a:xfrm>
        </p:grpSpPr>
        <p:sp>
          <p:nvSpPr>
            <p:cNvPr id="9" name="Right Arrow 8"/>
            <p:cNvSpPr/>
            <p:nvPr/>
          </p:nvSpPr>
          <p:spPr>
            <a:xfrm>
              <a:off x="1214414" y="5143512"/>
              <a:ext cx="571504" cy="35719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4414" y="5000636"/>
              <a:ext cx="214313" cy="35719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562100" y="3078162"/>
            <a:ext cx="571500" cy="500063"/>
            <a:chOff x="1214414" y="5000636"/>
            <a:chExt cx="571504" cy="500066"/>
          </a:xfrm>
        </p:grpSpPr>
        <p:sp>
          <p:nvSpPr>
            <p:cNvPr id="12" name="Right Arrow 11"/>
            <p:cNvSpPr/>
            <p:nvPr/>
          </p:nvSpPr>
          <p:spPr>
            <a:xfrm>
              <a:off x="1214414" y="5143512"/>
              <a:ext cx="571504" cy="35719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14414" y="5000636"/>
              <a:ext cx="214315" cy="35719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pic>
        <p:nvPicPr>
          <p:cNvPr id="14" name="Picture 13" descr="scale_1.JPG"/>
          <p:cNvPicPr>
            <a:picLocks noChangeAspect="1"/>
          </p:cNvPicPr>
          <p:nvPr/>
        </p:nvPicPr>
        <p:blipFill>
          <a:blip r:embed="rId3"/>
          <a:srcRect l="22438"/>
          <a:stretch>
            <a:fillRect/>
          </a:stretch>
        </p:blipFill>
        <p:spPr>
          <a:xfrm>
            <a:off x="0" y="4267200"/>
            <a:ext cx="2370627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scale_1.JPG"/>
          <p:cNvPicPr>
            <a:picLocks noChangeAspect="1"/>
          </p:cNvPicPr>
          <p:nvPr/>
        </p:nvPicPr>
        <p:blipFill>
          <a:blip r:embed="rId4"/>
          <a:srcRect t="5882"/>
          <a:stretch>
            <a:fillRect/>
          </a:stretch>
        </p:blipFill>
        <p:spPr>
          <a:xfrm>
            <a:off x="2057400" y="4038600"/>
            <a:ext cx="2769951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scale_1.JPG"/>
          <p:cNvPicPr>
            <a:picLocks noChangeAspect="1"/>
          </p:cNvPicPr>
          <p:nvPr/>
        </p:nvPicPr>
        <p:blipFill>
          <a:blip r:embed="rId5"/>
          <a:srcRect r="11970"/>
          <a:stretch>
            <a:fillRect/>
          </a:stretch>
        </p:blipFill>
        <p:spPr>
          <a:xfrm>
            <a:off x="4267200" y="4421554"/>
            <a:ext cx="2603326" cy="2436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scale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674" y="4045994"/>
            <a:ext cx="2603326" cy="2425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Neighbourhood</a:t>
            </a:r>
            <a:r>
              <a:rPr lang="en-US" b="1" dirty="0" smtClean="0"/>
              <a:t> Analysis</a:t>
            </a:r>
            <a:endParaRPr lang="en-CA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lete.jpg"/>
          <p:cNvPicPr>
            <a:picLocks noChangeAspect="1"/>
          </p:cNvPicPr>
          <p:nvPr/>
        </p:nvPicPr>
        <p:blipFill>
          <a:blip r:embed="rId3"/>
          <a:srcRect b="4000"/>
          <a:stretch>
            <a:fillRect/>
          </a:stretch>
        </p:blipFill>
        <p:spPr>
          <a:xfrm>
            <a:off x="-32" y="0"/>
            <a:ext cx="92409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8575">
                  <a:solidFill>
                    <a:schemeClr val="bg1"/>
                  </a:solidFill>
                </a:ln>
                <a:latin typeface="Arial Narrow" pitchFamily="34" charset="0"/>
              </a:rPr>
              <a:t>Urban Forest Canopy Data</a:t>
            </a:r>
            <a:endParaRPr lang="en-US" b="1" dirty="0">
              <a:ln w="28575">
                <a:solidFill>
                  <a:schemeClr val="bg1"/>
                </a:solidFill>
              </a:ln>
              <a:latin typeface="Arial Narrow" pitchFamily="34" charset="0"/>
            </a:endParaRPr>
          </a:p>
        </p:txBody>
      </p:sp>
      <p:pic>
        <p:nvPicPr>
          <p:cNvPr id="4" name="Picture 3" descr="delete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 Narrow" pitchFamily="34" charset="0"/>
              </a:rPr>
              <a:t>Neighbourhood Canopy Targets</a:t>
            </a:r>
          </a:p>
        </p:txBody>
      </p:sp>
      <p:pic>
        <p:nvPicPr>
          <p:cNvPr id="86018" name="Content Placeholder 3" descr="north_end_canopy.t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2025650"/>
            <a:ext cx="4038600" cy="306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6019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4038600" cy="4525963"/>
          </a:xfrm>
        </p:spPr>
        <p:txBody>
          <a:bodyPr/>
          <a:lstStyle/>
          <a:p>
            <a:r>
              <a:rPr lang="en-CA" sz="3200" b="1" dirty="0" smtClean="0">
                <a:latin typeface="Arial Narrow" pitchFamily="34" charset="0"/>
              </a:rPr>
              <a:t>North End: 	70%</a:t>
            </a:r>
          </a:p>
          <a:p>
            <a:r>
              <a:rPr lang="en-CA" dirty="0" err="1" smtClean="0">
                <a:latin typeface="Arial Narrow" pitchFamily="34" charset="0"/>
              </a:rPr>
              <a:t>Stadacona</a:t>
            </a:r>
            <a:r>
              <a:rPr lang="en-CA" dirty="0" smtClean="0">
                <a:latin typeface="Arial Narrow" pitchFamily="34" charset="0"/>
              </a:rPr>
              <a:t>: 	20%</a:t>
            </a:r>
          </a:p>
          <a:p>
            <a:r>
              <a:rPr lang="en-CA" dirty="0" err="1" smtClean="0">
                <a:latin typeface="Arial Narrow" pitchFamily="34" charset="0"/>
              </a:rPr>
              <a:t>Mulgrave</a:t>
            </a:r>
            <a:r>
              <a:rPr lang="en-CA" dirty="0" smtClean="0">
                <a:latin typeface="Arial Narrow" pitchFamily="34" charset="0"/>
              </a:rPr>
              <a:t> Park: 	20%</a:t>
            </a:r>
          </a:p>
          <a:p>
            <a:r>
              <a:rPr lang="en-CA" dirty="0" smtClean="0">
                <a:latin typeface="Arial Narrow" pitchFamily="34" charset="0"/>
              </a:rPr>
              <a:t>NSCC: 		20%</a:t>
            </a:r>
          </a:p>
          <a:p>
            <a:r>
              <a:rPr lang="en-CA" dirty="0" err="1" smtClean="0">
                <a:latin typeface="Arial Narrow" pitchFamily="34" charset="0"/>
              </a:rPr>
              <a:t>Novalea</a:t>
            </a:r>
            <a:r>
              <a:rPr lang="en-CA" dirty="0" smtClean="0">
                <a:latin typeface="Arial Narrow" pitchFamily="34" charset="0"/>
              </a:rPr>
              <a:t> Centre:    20%</a:t>
            </a:r>
          </a:p>
          <a:p>
            <a:r>
              <a:rPr lang="en-CA" dirty="0" smtClean="0">
                <a:latin typeface="Arial Narrow" pitchFamily="34" charset="0"/>
              </a:rPr>
              <a:t>Oland Brewery:	20%</a:t>
            </a:r>
          </a:p>
          <a:p>
            <a:r>
              <a:rPr lang="en-CA" dirty="0" smtClean="0">
                <a:latin typeface="Arial Narrow" pitchFamily="34" charset="0"/>
              </a:rPr>
              <a:t>Parks:                   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Content Placeholder 5" descr="stands_delet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4114800" cy="307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308" y="688987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Forest stands/ naturalized areas</a:t>
            </a:r>
          </a:p>
          <a:p>
            <a:r>
              <a:rPr lang="en-US" dirty="0" smtClean="0">
                <a:latin typeface="Arial Narrow" pitchFamily="34" charset="0"/>
              </a:rPr>
              <a:t>Riparian zones</a:t>
            </a:r>
          </a:p>
          <a:p>
            <a:r>
              <a:rPr lang="en-US" dirty="0" smtClean="0">
                <a:latin typeface="Arial Narrow" pitchFamily="34" charset="0"/>
              </a:rPr>
              <a:t>Value trees</a:t>
            </a:r>
            <a:endParaRPr lang="en-CA" dirty="0">
              <a:latin typeface="Arial Narrow" pitchFamily="34" charset="0"/>
            </a:endParaRPr>
          </a:p>
        </p:txBody>
      </p:sp>
      <p:pic>
        <p:nvPicPr>
          <p:cNvPr id="6" name="Content Placeholder 3" descr="woodside_delet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4114800" cy="3072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 descr="residential_delet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32" y="3785396"/>
            <a:ext cx="4114800" cy="3072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4314820" y="1643050"/>
          <a:ext cx="48291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2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 Narrow" pitchFamily="34" charset="0"/>
              </a:rPr>
              <a:t>STRATUM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28596" y="1357298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f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062" y="1143000"/>
            <a:ext cx="4548360" cy="282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f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937" y="1143000"/>
            <a:ext cx="4689063" cy="2815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uf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7062" y="3964329"/>
            <a:ext cx="4572000" cy="2893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uf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938" y="3964329"/>
            <a:ext cx="4688028" cy="2886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Neighbourhood Types</a:t>
            </a:r>
            <a:endParaRPr lang="en-CA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b="1" dirty="0" smtClean="0">
                <a:latin typeface="Arial Narrow" pitchFamily="34" charset="0"/>
              </a:rPr>
              <a:t>HRM Urban Forest Master Plan</a:t>
            </a:r>
            <a:endParaRPr lang="en-CA" sz="2700" b="1" dirty="0">
              <a:latin typeface="Arial Narrow" pitchFamily="34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latin typeface="Arial Narrow" pitchFamily="34" charset="0"/>
              </a:rPr>
              <a:t>HRM’s Urban Forest</a:t>
            </a:r>
          </a:p>
          <a:p>
            <a:r>
              <a:rPr lang="en-CA" b="1" dirty="0" smtClean="0">
                <a:latin typeface="Arial Narrow" pitchFamily="34" charset="0"/>
              </a:rPr>
              <a:t>History</a:t>
            </a:r>
          </a:p>
          <a:p>
            <a:r>
              <a:rPr lang="en-CA" b="1" dirty="0" smtClean="0">
                <a:latin typeface="Arial Narrow" pitchFamily="34" charset="0"/>
              </a:rPr>
              <a:t>Themes in the Plan</a:t>
            </a:r>
          </a:p>
          <a:p>
            <a:r>
              <a:rPr lang="en-US" b="1" dirty="0" smtClean="0">
                <a:latin typeface="Arial Narrow" pitchFamily="34" charset="0"/>
              </a:rPr>
              <a:t>Management Framework</a:t>
            </a:r>
            <a:endParaRPr lang="en-CA" b="1" dirty="0" smtClean="0">
              <a:latin typeface="Arial Narrow" pitchFamily="34" charset="0"/>
            </a:endParaRPr>
          </a:p>
          <a:p>
            <a:r>
              <a:rPr lang="en-CA" b="1" dirty="0" smtClean="0">
                <a:latin typeface="Arial Narrow" pitchFamily="34" charset="0"/>
              </a:rPr>
              <a:t>Status of the Plan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Landscape Pattern Language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7" descr="HP_patter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1306513"/>
            <a:ext cx="887412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18"/>
          <p:cNvSpPr/>
          <p:nvPr/>
        </p:nvSpPr>
        <p:spPr>
          <a:xfrm rot="2280000" flipH="1">
            <a:off x="2566988" y="3800475"/>
            <a:ext cx="742950" cy="673100"/>
          </a:xfrm>
          <a:custGeom>
            <a:avLst/>
            <a:gdLst>
              <a:gd name="connsiteX0" fmla="*/ 0 w 894522"/>
              <a:gd name="connsiteY0" fmla="*/ 636104 h 843722"/>
              <a:gd name="connsiteX1" fmla="*/ 583096 w 894522"/>
              <a:gd name="connsiteY1" fmla="*/ 834887 h 843722"/>
              <a:gd name="connsiteX2" fmla="*/ 874644 w 894522"/>
              <a:gd name="connsiteY2" fmla="*/ 689113 h 843722"/>
              <a:gd name="connsiteX3" fmla="*/ 702366 w 894522"/>
              <a:gd name="connsiteY3" fmla="*/ 0 h 843722"/>
              <a:gd name="connsiteX4" fmla="*/ 702366 w 894522"/>
              <a:gd name="connsiteY4" fmla="*/ 0 h 84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522" h="843722">
                <a:moveTo>
                  <a:pt x="0" y="636104"/>
                </a:moveTo>
                <a:cubicBezTo>
                  <a:pt x="218661" y="731078"/>
                  <a:pt x="437322" y="826052"/>
                  <a:pt x="583096" y="834887"/>
                </a:cubicBezTo>
                <a:cubicBezTo>
                  <a:pt x="728870" y="843722"/>
                  <a:pt x="854766" y="828261"/>
                  <a:pt x="874644" y="689113"/>
                </a:cubicBezTo>
                <a:cubicBezTo>
                  <a:pt x="894522" y="549965"/>
                  <a:pt x="702366" y="0"/>
                  <a:pt x="702366" y="0"/>
                </a:cubicBezTo>
                <a:lnTo>
                  <a:pt x="702366" y="0"/>
                </a:lnTo>
              </a:path>
            </a:pathLst>
          </a:cu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98308" name="TextBox 19"/>
          <p:cNvSpPr txBox="1">
            <a:spLocks noChangeArrowheads="1"/>
          </p:cNvSpPr>
          <p:nvPr/>
        </p:nvSpPr>
        <p:spPr bwMode="auto">
          <a:xfrm>
            <a:off x="1143000" y="3854450"/>
            <a:ext cx="1219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 Narrow" pitchFamily="34" charset="0"/>
              </a:rPr>
              <a:t>Network</a:t>
            </a:r>
          </a:p>
          <a:p>
            <a:endParaRPr lang="en-US" sz="2000">
              <a:latin typeface="Arial Narrow" pitchFamily="34" charset="0"/>
            </a:endParaRPr>
          </a:p>
          <a:p>
            <a:r>
              <a:rPr lang="en-US" sz="2000">
                <a:latin typeface="Arial Narrow" pitchFamily="34" charset="0"/>
              </a:rPr>
              <a:t>Patchwork</a:t>
            </a:r>
          </a:p>
          <a:p>
            <a:endParaRPr lang="en-US" sz="2000">
              <a:latin typeface="Arial Narrow" pitchFamily="34" charset="0"/>
            </a:endParaRPr>
          </a:p>
          <a:p>
            <a:r>
              <a:rPr lang="en-US" sz="2000">
                <a:latin typeface="Arial Narrow" pitchFamily="34" charset="0"/>
              </a:rPr>
              <a:t>Ribbon</a:t>
            </a:r>
          </a:p>
          <a:p>
            <a:endParaRPr lang="en-US" sz="2000">
              <a:latin typeface="Arial Narrow" pitchFamily="34" charset="0"/>
            </a:endParaRPr>
          </a:p>
          <a:p>
            <a:r>
              <a:rPr lang="en-US" sz="2000">
                <a:latin typeface="Arial Narrow" pitchFamily="34" charset="0"/>
              </a:rPr>
              <a:t>Belt</a:t>
            </a:r>
          </a:p>
          <a:p>
            <a:endParaRPr lang="en-US" sz="2000">
              <a:latin typeface="Arial Narrow" pitchFamily="34" charset="0"/>
            </a:endParaRPr>
          </a:p>
          <a:p>
            <a:r>
              <a:rPr lang="en-US" sz="2000">
                <a:latin typeface="Arial Narrow" pitchFamily="34" charset="0"/>
              </a:rPr>
              <a:t>Wedge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4800" y="3795713"/>
            <a:ext cx="838200" cy="2895600"/>
            <a:chOff x="7086600" y="381000"/>
            <a:chExt cx="838200" cy="2895600"/>
          </a:xfrm>
        </p:grpSpPr>
        <p:sp>
          <p:nvSpPr>
            <p:cNvPr id="22" name="Rectangle 21"/>
            <p:cNvSpPr/>
            <p:nvPr/>
          </p:nvSpPr>
          <p:spPr>
            <a:xfrm>
              <a:off x="7086600" y="2209800"/>
              <a:ext cx="8382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86600" y="990600"/>
              <a:ext cx="8382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86600" y="381000"/>
              <a:ext cx="838200" cy="45720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86600" y="1600200"/>
              <a:ext cx="838200" cy="4572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86600" y="2819400"/>
              <a:ext cx="838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27" name="Trapezoid 26"/>
          <p:cNvSpPr/>
          <p:nvPr/>
        </p:nvSpPr>
        <p:spPr>
          <a:xfrm rot="-7320000">
            <a:off x="5563393" y="2469357"/>
            <a:ext cx="1135063" cy="1530350"/>
          </a:xfrm>
          <a:prstGeom prst="trapezoi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8" name="Trapezoid 27"/>
          <p:cNvSpPr/>
          <p:nvPr/>
        </p:nvSpPr>
        <p:spPr>
          <a:xfrm rot="7320000" flipH="1">
            <a:off x="1150144" y="1610519"/>
            <a:ext cx="1135062" cy="1530350"/>
          </a:xfrm>
          <a:prstGeom prst="trapezoi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9" name="Trapezoid 28"/>
          <p:cNvSpPr/>
          <p:nvPr/>
        </p:nvSpPr>
        <p:spPr>
          <a:xfrm rot="13260000">
            <a:off x="4500563" y="-320675"/>
            <a:ext cx="2763837" cy="2439988"/>
          </a:xfrm>
          <a:prstGeom prst="trapezoi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 rot="1080000" flipH="1">
            <a:off x="3694113" y="3706813"/>
            <a:ext cx="457200" cy="304800"/>
          </a:xfrm>
          <a:custGeom>
            <a:avLst/>
            <a:gdLst>
              <a:gd name="connsiteX0" fmla="*/ 0 w 675861"/>
              <a:gd name="connsiteY0" fmla="*/ 0 h 728869"/>
              <a:gd name="connsiteX1" fmla="*/ 450574 w 675861"/>
              <a:gd name="connsiteY1" fmla="*/ 304800 h 728869"/>
              <a:gd name="connsiteX2" fmla="*/ 675861 w 675861"/>
              <a:gd name="connsiteY2" fmla="*/ 728869 h 7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5861" h="728869">
                <a:moveTo>
                  <a:pt x="0" y="0"/>
                </a:moveTo>
                <a:cubicBezTo>
                  <a:pt x="168965" y="91661"/>
                  <a:pt x="337931" y="183322"/>
                  <a:pt x="450574" y="304800"/>
                </a:cubicBezTo>
                <a:cubicBezTo>
                  <a:pt x="563217" y="426278"/>
                  <a:pt x="619539" y="577573"/>
                  <a:pt x="675861" y="728869"/>
                </a:cubicBezTo>
              </a:path>
            </a:pathLst>
          </a:cu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pic>
        <p:nvPicPr>
          <p:cNvPr id="98314" name="Picture 30" descr="HP_pattern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333500"/>
            <a:ext cx="8875713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5" name="Title 16"/>
          <p:cNvSpPr>
            <a:spLocks noGrp="1"/>
          </p:cNvSpPr>
          <p:nvPr>
            <p:ph type="title"/>
          </p:nvPr>
        </p:nvSpPr>
        <p:spPr>
          <a:xfrm>
            <a:off x="0" y="142852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 Narrow" pitchFamily="34" charset="0"/>
              </a:rPr>
              <a:t>Dartmouth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 descr="HP_patter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1319213"/>
            <a:ext cx="8874125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 rot="2280000" flipH="1">
            <a:off x="2566988" y="3813175"/>
            <a:ext cx="742950" cy="671513"/>
          </a:xfrm>
          <a:custGeom>
            <a:avLst/>
            <a:gdLst>
              <a:gd name="connsiteX0" fmla="*/ 0 w 894522"/>
              <a:gd name="connsiteY0" fmla="*/ 636104 h 843722"/>
              <a:gd name="connsiteX1" fmla="*/ 583096 w 894522"/>
              <a:gd name="connsiteY1" fmla="*/ 834887 h 843722"/>
              <a:gd name="connsiteX2" fmla="*/ 874644 w 894522"/>
              <a:gd name="connsiteY2" fmla="*/ 689113 h 843722"/>
              <a:gd name="connsiteX3" fmla="*/ 702366 w 894522"/>
              <a:gd name="connsiteY3" fmla="*/ 0 h 843722"/>
              <a:gd name="connsiteX4" fmla="*/ 702366 w 894522"/>
              <a:gd name="connsiteY4" fmla="*/ 0 h 84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522" h="843722">
                <a:moveTo>
                  <a:pt x="0" y="636104"/>
                </a:moveTo>
                <a:cubicBezTo>
                  <a:pt x="218661" y="731078"/>
                  <a:pt x="437322" y="826052"/>
                  <a:pt x="583096" y="834887"/>
                </a:cubicBezTo>
                <a:cubicBezTo>
                  <a:pt x="728870" y="843722"/>
                  <a:pt x="854766" y="828261"/>
                  <a:pt x="874644" y="689113"/>
                </a:cubicBezTo>
                <a:cubicBezTo>
                  <a:pt x="894522" y="549965"/>
                  <a:pt x="702366" y="0"/>
                  <a:pt x="702366" y="0"/>
                </a:cubicBezTo>
                <a:lnTo>
                  <a:pt x="702366" y="0"/>
                </a:lnTo>
              </a:path>
            </a:pathLst>
          </a:cu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99332" name="TextBox 3"/>
          <p:cNvSpPr txBox="1">
            <a:spLocks noChangeArrowheads="1"/>
          </p:cNvSpPr>
          <p:nvPr/>
        </p:nvSpPr>
        <p:spPr bwMode="auto">
          <a:xfrm>
            <a:off x="1143000" y="3865563"/>
            <a:ext cx="1219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 Narrow" pitchFamily="34" charset="0"/>
              </a:rPr>
              <a:t>Network</a:t>
            </a:r>
          </a:p>
          <a:p>
            <a:endParaRPr lang="en-US" sz="2000">
              <a:latin typeface="Arial Narrow" pitchFamily="34" charset="0"/>
            </a:endParaRPr>
          </a:p>
          <a:p>
            <a:r>
              <a:rPr lang="en-US" sz="2000">
                <a:latin typeface="Arial Narrow" pitchFamily="34" charset="0"/>
              </a:rPr>
              <a:t>Patchwork</a:t>
            </a:r>
          </a:p>
          <a:p>
            <a:endParaRPr lang="en-US" sz="2000">
              <a:latin typeface="Arial Narrow" pitchFamily="34" charset="0"/>
            </a:endParaRPr>
          </a:p>
          <a:p>
            <a:r>
              <a:rPr lang="en-US" sz="2000">
                <a:latin typeface="Arial Narrow" pitchFamily="34" charset="0"/>
              </a:rPr>
              <a:t>Ribbon</a:t>
            </a:r>
          </a:p>
          <a:p>
            <a:endParaRPr lang="en-US" sz="2000">
              <a:latin typeface="Arial Narrow" pitchFamily="34" charset="0"/>
            </a:endParaRPr>
          </a:p>
          <a:p>
            <a:r>
              <a:rPr lang="en-US" sz="2000">
                <a:latin typeface="Arial Narrow" pitchFamily="34" charset="0"/>
              </a:rPr>
              <a:t>Belt</a:t>
            </a:r>
          </a:p>
          <a:p>
            <a:endParaRPr lang="en-US" sz="2000">
              <a:latin typeface="Arial Narrow" pitchFamily="34" charset="0"/>
            </a:endParaRPr>
          </a:p>
          <a:p>
            <a:r>
              <a:rPr lang="en-US" sz="2000">
                <a:latin typeface="Arial Narrow" pitchFamily="34" charset="0"/>
              </a:rPr>
              <a:t>Wedge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3808413"/>
            <a:ext cx="838200" cy="2895600"/>
            <a:chOff x="7086600" y="381000"/>
            <a:chExt cx="838200" cy="2895600"/>
          </a:xfrm>
        </p:grpSpPr>
        <p:sp>
          <p:nvSpPr>
            <p:cNvPr id="6" name="Rectangle 5"/>
            <p:cNvSpPr/>
            <p:nvPr/>
          </p:nvSpPr>
          <p:spPr>
            <a:xfrm>
              <a:off x="7086600" y="2209800"/>
              <a:ext cx="8382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86600" y="990600"/>
              <a:ext cx="8382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86600" y="381000"/>
              <a:ext cx="838200" cy="45720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86600" y="1600200"/>
              <a:ext cx="838200" cy="4572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6600" y="2819400"/>
              <a:ext cx="838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11" name="Trapezoid 10"/>
          <p:cNvSpPr/>
          <p:nvPr/>
        </p:nvSpPr>
        <p:spPr>
          <a:xfrm rot="-7320000">
            <a:off x="5563394" y="2480469"/>
            <a:ext cx="1135062" cy="1530350"/>
          </a:xfrm>
          <a:prstGeom prst="trapezoi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12" name="Trapezoid 11"/>
          <p:cNvSpPr/>
          <p:nvPr/>
        </p:nvSpPr>
        <p:spPr>
          <a:xfrm rot="7320000" flipH="1">
            <a:off x="1150144" y="1623219"/>
            <a:ext cx="1135062" cy="1530350"/>
          </a:xfrm>
          <a:prstGeom prst="trapezoi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13" name="Trapezoid 12"/>
          <p:cNvSpPr/>
          <p:nvPr/>
        </p:nvSpPr>
        <p:spPr>
          <a:xfrm rot="13260000">
            <a:off x="4500563" y="-309563"/>
            <a:ext cx="2763837" cy="2441576"/>
          </a:xfrm>
          <a:prstGeom prst="trapezoi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14" name="Trapezoid 13"/>
          <p:cNvSpPr/>
          <p:nvPr/>
        </p:nvSpPr>
        <p:spPr>
          <a:xfrm rot="16680000">
            <a:off x="6645276" y="4605337"/>
            <a:ext cx="1885950" cy="2441575"/>
          </a:xfrm>
          <a:prstGeom prst="trapezoid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rot="1080000" flipH="1">
            <a:off x="3694113" y="3717925"/>
            <a:ext cx="457200" cy="304800"/>
          </a:xfrm>
          <a:custGeom>
            <a:avLst/>
            <a:gdLst>
              <a:gd name="connsiteX0" fmla="*/ 0 w 675861"/>
              <a:gd name="connsiteY0" fmla="*/ 0 h 728869"/>
              <a:gd name="connsiteX1" fmla="*/ 450574 w 675861"/>
              <a:gd name="connsiteY1" fmla="*/ 304800 h 728869"/>
              <a:gd name="connsiteX2" fmla="*/ 675861 w 675861"/>
              <a:gd name="connsiteY2" fmla="*/ 728869 h 7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5861" h="728869">
                <a:moveTo>
                  <a:pt x="0" y="0"/>
                </a:moveTo>
                <a:cubicBezTo>
                  <a:pt x="168965" y="91661"/>
                  <a:pt x="337931" y="183322"/>
                  <a:pt x="450574" y="304800"/>
                </a:cubicBezTo>
                <a:cubicBezTo>
                  <a:pt x="563217" y="426278"/>
                  <a:pt x="619539" y="577573"/>
                  <a:pt x="675861" y="728869"/>
                </a:cubicBezTo>
              </a:path>
            </a:pathLst>
          </a:cu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16" name="Title 16"/>
          <p:cNvSpPr txBox="1">
            <a:spLocks/>
          </p:cNvSpPr>
          <p:nvPr/>
        </p:nvSpPr>
        <p:spPr>
          <a:xfrm>
            <a:off x="0" y="274638"/>
            <a:ext cx="86868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latin typeface="Arial Narrow" pitchFamily="34" charset="0"/>
                <a:ea typeface="+mj-ea"/>
                <a:cs typeface="+mj-cs"/>
              </a:rPr>
              <a:t>Dartmouth Tomorrow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The Management Framework</a:t>
            </a:r>
            <a:endParaRPr lang="en-CA" b="1" dirty="0" smtClean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Operational Principles</a:t>
            </a:r>
            <a:endParaRPr lang="en-CA" b="1" dirty="0" smtClean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525963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Comprehensive approach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Urban forest values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Space and location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Time and timing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Climate change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Naturalness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Invasive species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Public understanding</a:t>
            </a:r>
            <a:endParaRPr lang="en-CA" b="1" dirty="0">
              <a:latin typeface="Arial Narrow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4525963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b="1" dirty="0" smtClean="0">
                <a:latin typeface="Arial Narrow" pitchFamily="34" charset="0"/>
              </a:rPr>
              <a:t>Stewardship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b="1" dirty="0" smtClean="0">
                <a:latin typeface="Arial Narrow" pitchFamily="34" charset="0"/>
              </a:rPr>
              <a:t>Priority-setting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b="1" dirty="0" smtClean="0">
                <a:latin typeface="Arial Narrow" pitchFamily="34" charset="0"/>
              </a:rPr>
              <a:t>Green infrastructure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b="1" dirty="0" smtClean="0">
                <a:latin typeface="Arial Narrow" pitchFamily="34" charset="0"/>
              </a:rPr>
              <a:t>Sense of identity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b="1" dirty="0" smtClean="0">
                <a:latin typeface="Arial Narrow" pitchFamily="34" charset="0"/>
              </a:rPr>
              <a:t>Cooperation and partnerships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b="1" dirty="0" smtClean="0">
                <a:latin typeface="Arial Narrow" pitchFamily="34" charset="0"/>
              </a:rPr>
              <a:t>Equity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b="1" dirty="0" smtClean="0">
                <a:latin typeface="Arial Narrow" pitchFamily="34" charset="0"/>
              </a:rPr>
              <a:t>Integrated planning</a:t>
            </a:r>
            <a:endParaRPr lang="en-CA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 pitchFamily="34" charset="0"/>
              </a:rPr>
              <a:t>Values, Objectives, Indicators, Targets (VOITs)</a:t>
            </a:r>
            <a:endParaRPr lang="en-CA" b="1" dirty="0"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28596" y="1071546"/>
            <a:ext cx="82868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Actions</a:t>
            </a:r>
            <a:endParaRPr lang="en-CA" b="1" dirty="0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atin typeface="Arial Narrow" pitchFamily="34" charset="0"/>
              </a:rPr>
              <a:t>Three major types of actions: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Actions derived from VOITs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Actions derived from Operational Principles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Policy-based actions (e.g. MPS,LUB amendments).</a:t>
            </a:r>
            <a:endParaRPr lang="en-CA" b="1" dirty="0">
              <a:latin typeface="Arial Narrow" pitchFamily="34" charset="0"/>
            </a:endParaRPr>
          </a:p>
        </p:txBody>
      </p:sp>
      <p:pic>
        <p:nvPicPr>
          <p:cNvPr id="4" name="Picture 4" descr="IMG_8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64824"/>
            <a:ext cx="4038600" cy="2693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Status of the Plan</a:t>
            </a:r>
            <a:endParaRPr lang="en-CA" b="1" dirty="0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VOIT development in summer, 2010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Community engagement in summer, 2010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Neighbourhood classification and analysis in spring/summer, 2011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Management framework development in summer, 2011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First draft completed in early September, 2011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Plan released to Steering Committee and public in fall, 2011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 Narrow" pitchFamily="34" charset="0"/>
              </a:rPr>
              <a:t>Regional Council, 2012</a:t>
            </a:r>
            <a:endParaRPr lang="en-CA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-7620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HRM’s Urban Forest</a:t>
            </a:r>
            <a:endParaRPr lang="en-CA" b="1" dirty="0" smtClean="0">
              <a:latin typeface="Arial Narrow" pitchFamily="34" charset="0"/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The peri-urban forest </a:t>
            </a:r>
            <a:r>
              <a:rPr lang="en-US" sz="2800" b="1" dirty="0" smtClean="0">
                <a:latin typeface="Arial Narrow" pitchFamily="34" charset="0"/>
                <a:sym typeface="Wingdings" pitchFamily="2" charset="2"/>
              </a:rPr>
              <a:t> Halifax</a:t>
            </a:r>
          </a:p>
          <a:p>
            <a:pPr>
              <a:buNone/>
            </a:pPr>
            <a:r>
              <a:rPr lang="en-US" sz="2800" b="1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en-US" sz="2800" b="1" dirty="0" smtClean="0">
                <a:latin typeface="Arial Narrow" pitchFamily="34" charset="0"/>
                <a:sym typeface="Wingdings" pitchFamily="2" charset="2"/>
              </a:rPr>
              <a:t>is expanding</a:t>
            </a:r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157,000 HRM-owned street trees</a:t>
            </a:r>
          </a:p>
          <a:p>
            <a:r>
              <a:rPr lang="en-US" sz="2800" b="1" dirty="0" smtClean="0">
                <a:latin typeface="Arial Narrow" pitchFamily="34" charset="0"/>
              </a:rPr>
              <a:t>Private residential trees</a:t>
            </a:r>
            <a:endParaRPr lang="en-CA" sz="2800" b="1" dirty="0" smtClean="0">
              <a:latin typeface="Arial Narrow" pitchFamily="34" charset="0"/>
            </a:endParaRPr>
          </a:p>
        </p:txBody>
      </p:sp>
      <p:pic>
        <p:nvPicPr>
          <p:cNvPr id="62467" name="Picture 3" descr="hrm.jpg"/>
          <p:cNvPicPr>
            <a:picLocks noChangeAspect="1"/>
          </p:cNvPicPr>
          <p:nvPr/>
        </p:nvPicPr>
        <p:blipFill>
          <a:blip r:embed="rId3" cstate="print"/>
          <a:srcRect t="12163" b="10135"/>
          <a:stretch>
            <a:fillRect/>
          </a:stretch>
        </p:blipFill>
        <p:spPr bwMode="auto">
          <a:xfrm>
            <a:off x="0" y="3528637"/>
            <a:ext cx="5867400" cy="3329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SC01634.JPG"/>
          <p:cNvPicPr>
            <a:picLocks noChangeAspect="1"/>
          </p:cNvPicPr>
          <p:nvPr/>
        </p:nvPicPr>
        <p:blipFill>
          <a:blip r:embed="rId4" cstate="print"/>
          <a:srcRect l="8519" r="21852"/>
          <a:stretch>
            <a:fillRect/>
          </a:stretch>
        </p:blipFill>
        <p:spPr>
          <a:xfrm>
            <a:off x="5867400" y="1371600"/>
            <a:ext cx="32766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SC016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0"/>
            <a:ext cx="3251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Challenges</a:t>
            </a:r>
            <a:endParaRPr lang="en-CA" b="1" dirty="0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latin typeface="Arial Narrow" pitchFamily="34" charset="0"/>
              </a:rPr>
              <a:t>Development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Narrow" pitchFamily="34" charset="0"/>
              </a:rPr>
              <a:t>Species and age-class diversity (Norway maple, over mature street trees)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Narrow" pitchFamily="34" charset="0"/>
              </a:rPr>
              <a:t>Construction/conflict with infrastructure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Narrow" pitchFamily="34" charset="0"/>
              </a:rPr>
              <a:t>Imperviousness/plantable sites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Narrow" pitchFamily="34" charset="0"/>
              </a:rPr>
              <a:t>Invasive species (DED, EAB, ALB, and many other acronyms)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Narrow" pitchFamily="34" charset="0"/>
              </a:rPr>
              <a:t>Climate change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Narrow" pitchFamily="34" charset="0"/>
              </a:rPr>
              <a:t>Lack of knowledge</a:t>
            </a:r>
            <a:endParaRPr lang="en-CA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History and Genesis of the Plan</a:t>
            </a:r>
            <a:endParaRPr lang="en-CA" b="1" dirty="0" smtClean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Content Placeholder 3" descr="2.1c_halifax_from_masthead_17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93775"/>
            <a:ext cx="9144000" cy="5964225"/>
          </a:xfrm>
        </p:spPr>
      </p:pic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357158" y="0"/>
            <a:ext cx="80724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123" charset="0"/>
              </a:rPr>
              <a:t>Halifax’s urban forest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123" charset="0"/>
              </a:rPr>
              <a:t>1750: dark 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123" charset="0"/>
              </a:rPr>
              <a:t>dangerous surrounding forest… and the gallows tree</a:t>
            </a:r>
            <a:endParaRPr lang="en-C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-12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History</a:t>
            </a:r>
            <a:endParaRPr lang="en-CA" b="1" dirty="0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Narrow" pitchFamily="34" charset="0"/>
              </a:rPr>
              <a:t>Trees cleared for development and strategic reasons (Citadel and forts)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Narrow" pitchFamily="34" charset="0"/>
              </a:rPr>
              <a:t>Trees widely planted in early/mid 20</a:t>
            </a:r>
            <a:r>
              <a:rPr lang="en-US" b="1" baseline="30000" dirty="0" smtClean="0">
                <a:latin typeface="Arial Narrow" pitchFamily="34" charset="0"/>
              </a:rPr>
              <a:t>th</a:t>
            </a:r>
            <a:r>
              <a:rPr lang="en-US" b="1" dirty="0" smtClean="0">
                <a:latin typeface="Arial Narrow" pitchFamily="34" charset="0"/>
              </a:rPr>
              <a:t> century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Narrow" pitchFamily="34" charset="0"/>
              </a:rPr>
              <a:t>European influence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 Prolific Norway maple, elm, and linden</a:t>
            </a:r>
            <a:endParaRPr lang="en-US" b="1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Narrow" pitchFamily="34" charset="0"/>
              </a:rPr>
              <a:t>Lack of management (and tree planting) in late 20</a:t>
            </a:r>
            <a:r>
              <a:rPr lang="en-US" b="1" baseline="30000" dirty="0" smtClean="0">
                <a:latin typeface="Arial Narrow" pitchFamily="34" charset="0"/>
              </a:rPr>
              <a:t>th</a:t>
            </a:r>
            <a:r>
              <a:rPr lang="en-US" b="1" dirty="0" smtClean="0">
                <a:latin typeface="Arial Narrow" pitchFamily="34" charset="0"/>
              </a:rPr>
              <a:t> century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Narrow" pitchFamily="34" charset="0"/>
              </a:rPr>
              <a:t>Advent of research, management plans, model, tools, etc. for SUFM -2000-2011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Genesis of the Plan</a:t>
            </a:r>
            <a:endParaRPr lang="en-CA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>
                <a:latin typeface="Arial Narrow" pitchFamily="34" charset="0"/>
              </a:rPr>
              <a:t>Regional Council Motion - 2001</a:t>
            </a:r>
          </a:p>
          <a:p>
            <a:pPr>
              <a:defRPr/>
            </a:pPr>
            <a:r>
              <a:rPr lang="en-US" b="1" dirty="0" smtClean="0">
                <a:latin typeface="Arial Narrow" pitchFamily="34" charset="0"/>
              </a:rPr>
              <a:t>HRM </a:t>
            </a:r>
            <a:r>
              <a:rPr lang="en-US" b="1" dirty="0">
                <a:latin typeface="Arial Narrow" pitchFamily="34" charset="0"/>
              </a:rPr>
              <a:t>UFMP </a:t>
            </a:r>
            <a:r>
              <a:rPr lang="en-US" b="1" dirty="0" smtClean="0">
                <a:latin typeface="Arial Narrow" pitchFamily="34" charset="0"/>
              </a:rPr>
              <a:t>policy </a:t>
            </a:r>
            <a:r>
              <a:rPr lang="en-US" b="1" dirty="0">
                <a:latin typeface="Arial Narrow" pitchFamily="34" charset="0"/>
              </a:rPr>
              <a:t>in </a:t>
            </a:r>
            <a:r>
              <a:rPr lang="en-US" b="1" dirty="0" smtClean="0">
                <a:latin typeface="Arial Narrow" pitchFamily="34" charset="0"/>
              </a:rPr>
              <a:t>2006 Regional Plan</a:t>
            </a:r>
          </a:p>
          <a:p>
            <a:pPr>
              <a:defRPr/>
            </a:pPr>
            <a:r>
              <a:rPr lang="en-US" b="1" dirty="0" smtClean="0">
                <a:latin typeface="Arial Narrow" pitchFamily="34" charset="0"/>
              </a:rPr>
              <a:t>Dalhousie/HRM </a:t>
            </a:r>
            <a:r>
              <a:rPr lang="en-US" b="1" dirty="0">
                <a:latin typeface="Arial Narrow" pitchFamily="34" charset="0"/>
              </a:rPr>
              <a:t>collaboration </a:t>
            </a:r>
            <a:r>
              <a:rPr lang="en-US" b="1" dirty="0" smtClean="0">
                <a:latin typeface="Arial Narrow" pitchFamily="34" charset="0"/>
              </a:rPr>
              <a:t>2007-2011</a:t>
            </a:r>
          </a:p>
          <a:p>
            <a:pPr>
              <a:defRPr/>
            </a:pPr>
            <a:r>
              <a:rPr lang="en-US" b="1" dirty="0" smtClean="0">
                <a:latin typeface="Arial Narrow" pitchFamily="34" charset="0"/>
              </a:rPr>
              <a:t>UFORE, </a:t>
            </a:r>
            <a:r>
              <a:rPr lang="en-US" b="1" dirty="0" err="1" smtClean="0">
                <a:latin typeface="Arial Narrow" pitchFamily="34" charset="0"/>
              </a:rPr>
              <a:t>STRATUM,LiDAR,GIS</a:t>
            </a:r>
            <a:endParaRPr lang="en-US" b="1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b="1" dirty="0" smtClean="0">
                <a:latin typeface="Arial Narrow" pitchFamily="34" charset="0"/>
              </a:rPr>
              <a:t>Public Engagement 2010</a:t>
            </a:r>
          </a:p>
          <a:p>
            <a:pPr>
              <a:buNone/>
              <a:defRPr/>
            </a:pPr>
            <a:r>
              <a:rPr lang="en-US" sz="3600" b="1" u="sng" dirty="0" smtClean="0">
                <a:latin typeface="Arial Narrow" pitchFamily="34" charset="0"/>
              </a:rPr>
              <a:t>UFMP Team</a:t>
            </a:r>
            <a:endParaRPr lang="en-US" sz="3600" b="1" u="sng" dirty="0">
              <a:latin typeface="Arial Narrow" pitchFamily="34" charset="0"/>
            </a:endParaRPr>
          </a:p>
          <a:p>
            <a:pPr>
              <a:defRPr/>
            </a:pPr>
            <a:r>
              <a:rPr lang="en-US" b="1" i="1" dirty="0" smtClean="0">
                <a:latin typeface="Arial Narrow" pitchFamily="34" charset="0"/>
              </a:rPr>
              <a:t>Dalhousie:</a:t>
            </a:r>
            <a:r>
              <a:rPr lang="en-US" b="1" dirty="0" smtClean="0">
                <a:latin typeface="Arial Narrow" pitchFamily="34" charset="0"/>
              </a:rPr>
              <a:t> Peter Duinker, James Steenberg, Gary Davidson, Jen Ross, Justin Hack</a:t>
            </a:r>
          </a:p>
          <a:p>
            <a:pPr>
              <a:defRPr/>
            </a:pPr>
            <a:r>
              <a:rPr lang="en-US" b="1" i="1" dirty="0" smtClean="0">
                <a:latin typeface="Arial Narrow" pitchFamily="34" charset="0"/>
              </a:rPr>
              <a:t>HRM:</a:t>
            </a:r>
            <a:r>
              <a:rPr lang="en-US" b="1" dirty="0" smtClean="0">
                <a:latin typeface="Arial Narrow" pitchFamily="34" charset="0"/>
              </a:rPr>
              <a:t> John Charles, Peter Bigelow, John Simmons</a:t>
            </a:r>
            <a:endParaRPr lang="en-CA" b="1" dirty="0">
              <a:latin typeface="Arial Narrow" pitchFamily="34" charset="0"/>
            </a:endParaRPr>
          </a:p>
          <a:p>
            <a:endParaRPr lang="en-CA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Themes in the Plan:</a:t>
            </a:r>
            <a:br>
              <a:rPr lang="en-US" b="1" dirty="0" smtClean="0">
                <a:latin typeface="Arial Narrow" pitchFamily="34" charset="0"/>
              </a:rPr>
            </a:br>
            <a:r>
              <a:rPr lang="en-US" b="1" dirty="0" smtClean="0">
                <a:latin typeface="Arial Narrow" pitchFamily="34" charset="0"/>
              </a:rPr>
              <a:t>The Neighbourhood Approach</a:t>
            </a:r>
            <a:endParaRPr lang="en-CA" b="1" dirty="0" smtClean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433</Words>
  <Application>Microsoft Office PowerPoint</Application>
  <PresentationFormat>On-screen Show (4:3)</PresentationFormat>
  <Paragraphs>133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HRM Urban Forest Master Plan</vt:lpstr>
      <vt:lpstr>HRM Urban Forest Master Plan</vt:lpstr>
      <vt:lpstr>HRM’s Urban Forest</vt:lpstr>
      <vt:lpstr>Challenges</vt:lpstr>
      <vt:lpstr>History and Genesis of the Plan</vt:lpstr>
      <vt:lpstr>PowerPoint Presentation</vt:lpstr>
      <vt:lpstr>History</vt:lpstr>
      <vt:lpstr>Genesis of the Plan</vt:lpstr>
      <vt:lpstr>Themes in the Plan: The Neighbourhood Approach</vt:lpstr>
      <vt:lpstr>UFMP Study Area</vt:lpstr>
      <vt:lpstr>10 Communities</vt:lpstr>
      <vt:lpstr>111 Neighbourhoods</vt:lpstr>
      <vt:lpstr>Four Scales of UF Management</vt:lpstr>
      <vt:lpstr>Neighbourhood Analysis</vt:lpstr>
      <vt:lpstr>Urban Forest Canopy Data</vt:lpstr>
      <vt:lpstr>Neighbourhood Canopy Targets</vt:lpstr>
      <vt:lpstr>PowerPoint Presentation</vt:lpstr>
      <vt:lpstr>STRATUM</vt:lpstr>
      <vt:lpstr>Neighbourhood Types</vt:lpstr>
      <vt:lpstr>Landscape Pattern Language</vt:lpstr>
      <vt:lpstr>Dartmouth Today</vt:lpstr>
      <vt:lpstr>PowerPoint Presentation</vt:lpstr>
      <vt:lpstr>The Management Framework</vt:lpstr>
      <vt:lpstr>Operational Principles</vt:lpstr>
      <vt:lpstr>Values, Objectives, Indicators, Targets (VOITs)</vt:lpstr>
      <vt:lpstr>Actions</vt:lpstr>
      <vt:lpstr>Status of the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HRM Urban Forest Master Plan</dc:title>
  <dc:creator>James</dc:creator>
  <cp:lastModifiedBy>hrmuser</cp:lastModifiedBy>
  <cp:revision>55</cp:revision>
  <dcterms:created xsi:type="dcterms:W3CDTF">2011-09-21T18:38:38Z</dcterms:created>
  <dcterms:modified xsi:type="dcterms:W3CDTF">2011-10-07T13:32:10Z</dcterms:modified>
</cp:coreProperties>
</file>